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31525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42882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54295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420440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460C4-8413-4C09-913E-D635D9C29B8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9464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460C4-8413-4C09-913E-D635D9C29B87}"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30296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A460C4-8413-4C09-913E-D635D9C29B87}"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55226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A460C4-8413-4C09-913E-D635D9C29B87}"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93957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460C4-8413-4C09-913E-D635D9C29B87}"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77482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460C4-8413-4C09-913E-D635D9C29B87}"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65567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460C4-8413-4C09-913E-D635D9C29B87}"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11237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460C4-8413-4C09-913E-D635D9C29B87}" type="datetimeFigureOut">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75DD2-BB9F-42D5-9A78-F50CC05312BF}" type="slidenum">
              <a:rPr lang="en-US" smtClean="0"/>
              <a:t>‹#›</a:t>
            </a:fld>
            <a:endParaRPr lang="en-US"/>
          </a:p>
        </p:txBody>
      </p:sp>
    </p:spTree>
    <p:extLst>
      <p:ext uri="{BB962C8B-B14F-4D97-AF65-F5344CB8AC3E}">
        <p14:creationId xmlns:p14="http://schemas.microsoft.com/office/powerpoint/2010/main" val="1160449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3928" y="476673"/>
            <a:ext cx="4534272" cy="1512168"/>
          </a:xfrm>
        </p:spPr>
        <p:txBody>
          <a:bodyPr>
            <a:normAutofit fontScale="90000"/>
          </a:bodyPr>
          <a:lstStyle/>
          <a:p>
            <a:r>
              <a:rPr lang="ar-EG" altLang="en-US" sz="2800" b="1" dirty="0" smtClean="0">
                <a:solidFill>
                  <a:schemeClr val="tx2">
                    <a:lumMod val="75000"/>
                  </a:schemeClr>
                </a:solidFill>
              </a:rPr>
              <a:t/>
            </a:r>
            <a:br>
              <a:rPr lang="ar-EG" altLang="en-US" sz="2800" b="1" dirty="0" smtClean="0">
                <a:solidFill>
                  <a:schemeClr val="tx2">
                    <a:lumMod val="75000"/>
                  </a:schemeClr>
                </a:solidFill>
              </a:rPr>
            </a:br>
            <a:r>
              <a:rPr lang="ar-EG" altLang="en-US" sz="2800" b="1" dirty="0" smtClean="0">
                <a:solidFill>
                  <a:schemeClr val="tx2">
                    <a:lumMod val="75000"/>
                  </a:schemeClr>
                </a:solidFill>
              </a:rPr>
              <a:t/>
            </a:r>
            <a:br>
              <a:rPr lang="ar-EG" altLang="en-US" sz="2800" b="1" dirty="0" smtClean="0">
                <a:solidFill>
                  <a:schemeClr val="tx2">
                    <a:lumMod val="75000"/>
                  </a:schemeClr>
                </a:solidFill>
              </a:rPr>
            </a:br>
            <a:r>
              <a:rPr lang="ar-EG" altLang="en-US" sz="2800" b="1" dirty="0" smtClean="0">
                <a:solidFill>
                  <a:schemeClr val="tx2">
                    <a:lumMod val="75000"/>
                  </a:schemeClr>
                </a:solidFill>
              </a:rPr>
              <a:t/>
            </a:r>
            <a:br>
              <a:rPr lang="ar-EG" altLang="en-US" sz="2800" b="1" dirty="0" smtClean="0">
                <a:solidFill>
                  <a:schemeClr val="tx2">
                    <a:lumMod val="75000"/>
                  </a:schemeClr>
                </a:solidFill>
              </a:rPr>
            </a:br>
            <a:r>
              <a:rPr lang="ar-EG" altLang="en-US" sz="2800" b="1" dirty="0" smtClean="0">
                <a:solidFill>
                  <a:schemeClr val="tx2">
                    <a:lumMod val="75000"/>
                  </a:schemeClr>
                </a:solidFill>
              </a:rPr>
              <a:t>جامعة بنها</a:t>
            </a:r>
            <a:br>
              <a:rPr lang="ar-EG" altLang="en-US" sz="2800" b="1" dirty="0" smtClean="0">
                <a:solidFill>
                  <a:schemeClr val="tx2">
                    <a:lumMod val="75000"/>
                  </a:schemeClr>
                </a:solidFill>
              </a:rPr>
            </a:br>
            <a:r>
              <a:rPr lang="ar-EG" altLang="en-US" sz="2800" b="1" dirty="0" smtClean="0">
                <a:solidFill>
                  <a:schemeClr val="tx2">
                    <a:lumMod val="75000"/>
                  </a:schemeClr>
                </a:solidFill>
              </a:rPr>
              <a:t>كلية التربية </a:t>
            </a:r>
            <a:br>
              <a:rPr lang="ar-EG" altLang="en-US" sz="2800" b="1" dirty="0" smtClean="0">
                <a:solidFill>
                  <a:schemeClr val="tx2">
                    <a:lumMod val="75000"/>
                  </a:schemeClr>
                </a:solidFill>
              </a:rPr>
            </a:br>
            <a:r>
              <a:rPr lang="ar-EG" altLang="en-US" sz="2800" b="1" dirty="0" smtClean="0">
                <a:solidFill>
                  <a:schemeClr val="tx2">
                    <a:lumMod val="75000"/>
                  </a:schemeClr>
                </a:solidFill>
              </a:rPr>
              <a:t>قسم المناهج وطرق التدريس وتكنولوجيا التعليم</a:t>
            </a:r>
            <a:r>
              <a:rPr lang="ar-SA" altLang="en-US" sz="5400" b="1" dirty="0" smtClean="0">
                <a:solidFill>
                  <a:schemeClr val="accent1"/>
                </a:solidFill>
              </a:rPr>
              <a:t/>
            </a:r>
            <a:br>
              <a:rPr lang="ar-SA" altLang="en-US" sz="5400" b="1" dirty="0" smtClean="0">
                <a:solidFill>
                  <a:schemeClr val="accent1"/>
                </a:solidFill>
              </a:rPr>
            </a:br>
            <a:r>
              <a:rPr lang="ar-SA" altLang="en-US" sz="5400" b="1" dirty="0" smtClean="0">
                <a:solidFill>
                  <a:schemeClr val="accent1"/>
                </a:solidFill>
              </a:rPr>
              <a:t/>
            </a:r>
            <a:br>
              <a:rPr lang="ar-SA" altLang="en-US" sz="5400" b="1" dirty="0" smtClean="0">
                <a:solidFill>
                  <a:schemeClr val="accent1"/>
                </a:solidFill>
              </a:rPr>
            </a:br>
            <a:endParaRPr lang="en-US" b="1" dirty="0"/>
          </a:p>
        </p:txBody>
      </p:sp>
      <p:sp>
        <p:nvSpPr>
          <p:cNvPr id="3" name="Subtitle 2"/>
          <p:cNvSpPr>
            <a:spLocks noGrp="1"/>
          </p:cNvSpPr>
          <p:nvPr>
            <p:ph type="subTitle" idx="1"/>
          </p:nvPr>
        </p:nvSpPr>
        <p:spPr>
          <a:xfrm>
            <a:off x="1403648" y="2204864"/>
            <a:ext cx="6400800" cy="3024336"/>
          </a:xfrm>
        </p:spPr>
        <p:txBody>
          <a:bodyPr>
            <a:normAutofit/>
          </a:bodyPr>
          <a:lstStyle/>
          <a:p>
            <a:r>
              <a:rPr lang="ar-SA" altLang="en-US" sz="4400" b="1" dirty="0" smtClean="0">
                <a:solidFill>
                  <a:schemeClr val="tx1"/>
                </a:solidFill>
              </a:rPr>
              <a:t>المادة : طرق </a:t>
            </a:r>
            <a:r>
              <a:rPr lang="ar-EG" altLang="en-US" sz="4400" b="1" dirty="0" smtClean="0">
                <a:solidFill>
                  <a:schemeClr val="tx1"/>
                </a:solidFill>
              </a:rPr>
              <a:t>تعليم الأوتيزم</a:t>
            </a:r>
            <a:r>
              <a:rPr lang="ar-SA" altLang="en-US" sz="4400" b="1" dirty="0" smtClean="0">
                <a:solidFill>
                  <a:schemeClr val="tx1"/>
                </a:solidFill>
              </a:rPr>
              <a:t/>
            </a:r>
            <a:br>
              <a:rPr lang="ar-SA" altLang="en-US" sz="4400" b="1" dirty="0" smtClean="0">
                <a:solidFill>
                  <a:schemeClr val="tx1"/>
                </a:solidFill>
              </a:rPr>
            </a:br>
            <a:r>
              <a:rPr lang="ar-SA" altLang="en-US" sz="4400" b="1" dirty="0" smtClean="0">
                <a:solidFill>
                  <a:schemeClr val="tx1"/>
                </a:solidFill>
              </a:rPr>
              <a:t>الفرقة </a:t>
            </a:r>
            <a:r>
              <a:rPr lang="ar-EG" altLang="en-US" sz="4400" b="1" dirty="0" smtClean="0">
                <a:solidFill>
                  <a:schemeClr val="tx1"/>
                </a:solidFill>
              </a:rPr>
              <a:t>: دبلوم مهني </a:t>
            </a:r>
            <a:br>
              <a:rPr lang="ar-EG" altLang="en-US" sz="4400" b="1" dirty="0" smtClean="0">
                <a:solidFill>
                  <a:schemeClr val="tx1"/>
                </a:solidFill>
              </a:rPr>
            </a:br>
            <a:r>
              <a:rPr lang="ar-EG" altLang="en-US" sz="4400" b="1" dirty="0" smtClean="0">
                <a:solidFill>
                  <a:schemeClr val="tx1"/>
                </a:solidFill>
              </a:rPr>
              <a:t>تربية خاصة شعبة أوتيزم</a:t>
            </a:r>
          </a:p>
          <a:p>
            <a:r>
              <a:rPr lang="ar-SA" sz="4400" b="1" dirty="0" smtClean="0">
                <a:solidFill>
                  <a:schemeClr val="accent6">
                    <a:lumMod val="50000"/>
                  </a:schemeClr>
                </a:solidFill>
              </a:rPr>
              <a:t>د / مروة دياب أبوزيد عبد الله</a:t>
            </a:r>
            <a:endParaRPr lang="ar-EG" sz="4400" b="1" dirty="0" smtClean="0">
              <a:solidFill>
                <a:schemeClr val="accent6">
                  <a:lumMod val="50000"/>
                </a:schemeClr>
              </a:solidFill>
            </a:endParaRPr>
          </a:p>
          <a:p>
            <a:endParaRPr lang="en-US" sz="4400" b="1" dirty="0"/>
          </a:p>
        </p:txBody>
      </p:sp>
    </p:spTree>
    <p:extLst>
      <p:ext uri="{BB962C8B-B14F-4D97-AF65-F5344CB8AC3E}">
        <p14:creationId xmlns:p14="http://schemas.microsoft.com/office/powerpoint/2010/main" val="427919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solidFill>
                  <a:schemeClr val="accent1">
                    <a:tint val="88000"/>
                    <a:satMod val="150000"/>
                  </a:schemeClr>
                </a:solidFill>
              </a:rPr>
              <a:t>استكمالاً ل</a:t>
            </a:r>
            <a:r>
              <a:rPr lang="ar-SA" dirty="0" smtClean="0">
                <a:solidFill>
                  <a:schemeClr val="accent1">
                    <a:tint val="88000"/>
                    <a:satMod val="150000"/>
                  </a:schemeClr>
                </a:solidFill>
              </a:rPr>
              <a:t>ما تم دراسته في المحاضر</a:t>
            </a:r>
            <a:r>
              <a:rPr lang="ar-EG" dirty="0" smtClean="0">
                <a:solidFill>
                  <a:schemeClr val="accent1">
                    <a:tint val="88000"/>
                    <a:satMod val="150000"/>
                  </a:schemeClr>
                </a:solidFill>
              </a:rPr>
              <a:t>ات</a:t>
            </a:r>
            <a:r>
              <a:rPr lang="ar-SA" dirty="0" smtClean="0">
                <a:solidFill>
                  <a:schemeClr val="accent1">
                    <a:tint val="88000"/>
                    <a:satMod val="150000"/>
                  </a:schemeClr>
                </a:solidFill>
              </a:rPr>
              <a:t> السابقة </a:t>
            </a:r>
            <a:endParaRPr lang="en-US" dirty="0"/>
          </a:p>
        </p:txBody>
      </p:sp>
      <p:sp>
        <p:nvSpPr>
          <p:cNvPr id="3" name="Subtitle 2"/>
          <p:cNvSpPr>
            <a:spLocks noGrp="1"/>
          </p:cNvSpPr>
          <p:nvPr>
            <p:ph type="subTitle" idx="1"/>
          </p:nvPr>
        </p:nvSpPr>
        <p:spPr/>
        <p:txBody>
          <a:bodyPr/>
          <a:lstStyle/>
          <a:p>
            <a:r>
              <a:rPr lang="ar-EG" altLang="en-US" b="1" dirty="0">
                <a:solidFill>
                  <a:srgbClr val="212121"/>
                </a:solidFill>
              </a:rPr>
              <a:t>ال</a:t>
            </a:r>
            <a:r>
              <a:rPr lang="ar-SA" altLang="en-US" b="1" dirty="0">
                <a:solidFill>
                  <a:srgbClr val="212121"/>
                </a:solidFill>
              </a:rPr>
              <a:t>استراتيجيات </a:t>
            </a:r>
            <a:r>
              <a:rPr lang="ar-EG" altLang="en-US" b="1" dirty="0">
                <a:solidFill>
                  <a:srgbClr val="212121"/>
                </a:solidFill>
              </a:rPr>
              <a:t>السلوكية الملائمة لتدريس وتعليم التلاميذ ذوى الأوتيزم</a:t>
            </a:r>
            <a:endParaRPr lang="ar-SA" sz="1600" dirty="0" smtClean="0"/>
          </a:p>
          <a:p>
            <a:endParaRPr lang="en-US" dirty="0"/>
          </a:p>
        </p:txBody>
      </p:sp>
    </p:spTree>
    <p:extLst>
      <p:ext uri="{BB962C8B-B14F-4D97-AF65-F5344CB8AC3E}">
        <p14:creationId xmlns:p14="http://schemas.microsoft.com/office/powerpoint/2010/main" val="249359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dirty="0" smtClean="0">
                <a:solidFill>
                  <a:schemeClr val="tx2"/>
                </a:solidFill>
              </a:rPr>
              <a:t>ثا</a:t>
            </a:r>
            <a:r>
              <a:rPr lang="ar-EG" altLang="en-US" dirty="0" smtClean="0">
                <a:solidFill>
                  <a:schemeClr val="tx2"/>
                </a:solidFill>
              </a:rPr>
              <a:t>ني</a:t>
            </a:r>
            <a:r>
              <a:rPr lang="ar-SA" altLang="en-US" dirty="0" smtClean="0">
                <a:solidFill>
                  <a:schemeClr val="tx2"/>
                </a:solidFill>
              </a:rPr>
              <a:t>اً: استراتيجي</a:t>
            </a:r>
            <a:r>
              <a:rPr lang="ar-EG" altLang="en-US" dirty="0" smtClean="0">
                <a:solidFill>
                  <a:schemeClr val="tx2"/>
                </a:solidFill>
              </a:rPr>
              <a:t>ة</a:t>
            </a:r>
            <a:r>
              <a:rPr lang="ar-SA" altLang="en-US" dirty="0" smtClean="0">
                <a:solidFill>
                  <a:schemeClr val="tx2"/>
                </a:solidFill>
              </a:rPr>
              <a:t> </a:t>
            </a:r>
            <a:r>
              <a:rPr lang="ar-EG" altLang="en-US" dirty="0" smtClean="0">
                <a:solidFill>
                  <a:schemeClr val="tx2"/>
                </a:solidFill>
              </a:rPr>
              <a:t>لوفاز</a:t>
            </a:r>
            <a:endParaRPr lang="en-US" dirty="0"/>
          </a:p>
        </p:txBody>
      </p:sp>
      <p:sp>
        <p:nvSpPr>
          <p:cNvPr id="3" name="Content Placeholder 2"/>
          <p:cNvSpPr>
            <a:spLocks noGrp="1"/>
          </p:cNvSpPr>
          <p:nvPr>
            <p:ph idx="1"/>
          </p:nvPr>
        </p:nvSpPr>
        <p:spPr/>
        <p:txBody>
          <a:bodyPr/>
          <a:lstStyle/>
          <a:p>
            <a:endParaRPr lang="en-US" dirty="0"/>
          </a:p>
        </p:txBody>
      </p:sp>
      <p:sp>
        <p:nvSpPr>
          <p:cNvPr id="4" name="Flowchart: Alternate Process 3"/>
          <p:cNvSpPr/>
          <p:nvPr/>
        </p:nvSpPr>
        <p:spPr>
          <a:xfrm>
            <a:off x="296617" y="1700808"/>
            <a:ext cx="8551862" cy="2136775"/>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EG" dirty="0"/>
              <a:t> </a:t>
            </a:r>
            <a:r>
              <a:rPr lang="ar-EG" dirty="0">
                <a:solidFill>
                  <a:schemeClr val="tx1"/>
                </a:solidFill>
              </a:rPr>
              <a:t>بدأ لوفاز ( وهو أحد علماء النفس أجرى تجاربه على التلاميذ ذوى الأوتيزم في ضوء نظرية تعديل السلوك) الاهتمام بعلم النفس أثناء احتلال ألمانيا للنرويج الدولة التي نشأ فيها أثناء الحرب العالمية الثانية، وقد عمل مدرساً في جامعة كاليفورنيا بلوس أنجلوس والتي أشهرته من خلال تجاربه على تلاميذ الأوتيزم</a:t>
            </a:r>
            <a:r>
              <a:rPr lang="ar-EG" dirty="0"/>
              <a:t>.</a:t>
            </a:r>
            <a:endParaRPr lang="en-US" dirty="0"/>
          </a:p>
        </p:txBody>
      </p:sp>
      <p:sp>
        <p:nvSpPr>
          <p:cNvPr id="5" name="Flowchart: Alternate Process 4"/>
          <p:cNvSpPr/>
          <p:nvPr/>
        </p:nvSpPr>
        <p:spPr>
          <a:xfrm>
            <a:off x="296617" y="4074121"/>
            <a:ext cx="8631237" cy="21383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EG" sz="2400" dirty="0">
                <a:solidFill>
                  <a:schemeClr val="tx1"/>
                </a:solidFill>
              </a:rPr>
              <a:t>استراتيجية لوفاز هي استراتيجية تعليمية تقدم في صورة برنامج تربوى وتعد من برامج التدخل المبكر للتلاميذ ذوى الأوتيزم في ضوء نظرية تعديل السلوك</a:t>
            </a:r>
            <a:endParaRPr lang="en-US" sz="2400" dirty="0">
              <a:solidFill>
                <a:schemeClr val="tx1"/>
              </a:solidFill>
            </a:endParaRPr>
          </a:p>
        </p:txBody>
      </p:sp>
    </p:spTree>
    <p:extLst>
      <p:ext uri="{BB962C8B-B14F-4D97-AF65-F5344CB8AC3E}">
        <p14:creationId xmlns:p14="http://schemas.microsoft.com/office/powerpoint/2010/main" val="255978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altLang="en-US" dirty="0" smtClean="0">
                <a:solidFill>
                  <a:schemeClr val="tx2"/>
                </a:solidFill>
              </a:rPr>
              <a:t>تابع</a:t>
            </a:r>
            <a:r>
              <a:rPr lang="ar-SA" altLang="en-US" dirty="0" smtClean="0">
                <a:solidFill>
                  <a:schemeClr val="tx2"/>
                </a:solidFill>
              </a:rPr>
              <a:t>: استراتيجي</a:t>
            </a:r>
            <a:r>
              <a:rPr lang="ar-EG" altLang="en-US" dirty="0" smtClean="0">
                <a:solidFill>
                  <a:schemeClr val="tx2"/>
                </a:solidFill>
              </a:rPr>
              <a:t>ة</a:t>
            </a:r>
            <a:r>
              <a:rPr lang="ar-SA" altLang="en-US" dirty="0" smtClean="0">
                <a:solidFill>
                  <a:schemeClr val="tx2"/>
                </a:solidFill>
              </a:rPr>
              <a:t> </a:t>
            </a:r>
            <a:r>
              <a:rPr lang="ar-EG" altLang="en-US" dirty="0" smtClean="0">
                <a:solidFill>
                  <a:schemeClr val="tx2"/>
                </a:solidFill>
              </a:rPr>
              <a:t>لوفاز</a:t>
            </a:r>
            <a:endParaRPr lang="en-US" dirty="0"/>
          </a:p>
        </p:txBody>
      </p:sp>
      <p:sp>
        <p:nvSpPr>
          <p:cNvPr id="3" name="Content Placeholder 2"/>
          <p:cNvSpPr>
            <a:spLocks noGrp="1"/>
          </p:cNvSpPr>
          <p:nvPr>
            <p:ph idx="1"/>
          </p:nvPr>
        </p:nvSpPr>
        <p:spPr/>
        <p:txBody>
          <a:bodyPr/>
          <a:lstStyle/>
          <a:p>
            <a:endParaRPr lang="en-US" dirty="0"/>
          </a:p>
        </p:txBody>
      </p:sp>
      <p:sp>
        <p:nvSpPr>
          <p:cNvPr id="4" name="Content Placeholder 10"/>
          <p:cNvSpPr txBox="1">
            <a:spLocks/>
          </p:cNvSpPr>
          <p:nvPr/>
        </p:nvSpPr>
        <p:spPr>
          <a:xfrm>
            <a:off x="539552" y="3738721"/>
            <a:ext cx="8328466" cy="1994535"/>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forceAA="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265176" indent="-265176" algn="r">
              <a:buFont typeface="Wingdings 2"/>
              <a:buChar char=""/>
              <a:defRPr/>
            </a:pPr>
            <a:r>
              <a:rPr lang="ar-EG" sz="2400" dirty="0" smtClean="0">
                <a:solidFill>
                  <a:schemeClr val="tx1"/>
                </a:solidFill>
              </a:rPr>
              <a:t>ولتطبيق هذا المدخل التعليمي مع التلاميذ ذوي الأوتيزم يبدأ من عمر سنتين ونصف إلى خمس سنوات ولا يقبل من هم أقل من ذلك، وقد يقبل لهذا البرنامج من هم في عمر 6 سنوات ، وتتم بشكل فردى في حدود 40 ساعة أسبوعياً أي بمعدل 8 ساعات يومياً.</a:t>
            </a:r>
            <a:endParaRPr lang="en-US" sz="2400" dirty="0">
              <a:solidFill>
                <a:schemeClr val="tx1"/>
              </a:solidFill>
            </a:endParaRPr>
          </a:p>
        </p:txBody>
      </p:sp>
      <p:sp>
        <p:nvSpPr>
          <p:cNvPr id="5" name="Flowchart: Alternate Process 4"/>
          <p:cNvSpPr/>
          <p:nvPr/>
        </p:nvSpPr>
        <p:spPr>
          <a:xfrm>
            <a:off x="539552" y="1692925"/>
            <a:ext cx="8352928" cy="1984375"/>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EG" sz="2400" dirty="0">
                <a:solidFill>
                  <a:schemeClr val="tx1"/>
                </a:solidFill>
              </a:rPr>
              <a:t>ويقوم هذا البرنامج التعليمي على التدريب والتعليم المنظم والتعليم الفردي بناءاً على معرفة نقاط القوة والضعف للتلميذ ذوى الأوتيزم وتفعيل دور الأسرة بشكل إيجابي في عملية تعليم هؤلاء التلاميذ</a:t>
            </a:r>
            <a:endParaRPr lang="en-US" sz="2400" dirty="0">
              <a:solidFill>
                <a:schemeClr val="tx1"/>
              </a:solidFill>
            </a:endParaRPr>
          </a:p>
        </p:txBody>
      </p:sp>
    </p:spTree>
    <p:extLst>
      <p:ext uri="{BB962C8B-B14F-4D97-AF65-F5344CB8AC3E}">
        <p14:creationId xmlns:p14="http://schemas.microsoft.com/office/powerpoint/2010/main" val="326646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3200" dirty="0">
                <a:solidFill>
                  <a:prstClr val="black"/>
                </a:solidFill>
                <a:effectLst>
                  <a:outerShdw blurRad="38100" dist="38100" dir="2700000" algn="tl">
                    <a:srgbClr val="000000">
                      <a:alpha val="43137"/>
                    </a:srgbClr>
                  </a:outerShdw>
                </a:effectLst>
              </a:rPr>
              <a:t/>
            </a:r>
            <a:br>
              <a:rPr lang="ar-EG" sz="3200" dirty="0">
                <a:solidFill>
                  <a:prstClr val="black"/>
                </a:solidFill>
                <a:effectLst>
                  <a:outerShdw blurRad="38100" dist="38100" dir="2700000" algn="tl">
                    <a:srgbClr val="000000">
                      <a:alpha val="43137"/>
                    </a:srgbClr>
                  </a:outerShdw>
                </a:effectLst>
              </a:rPr>
            </a:br>
            <a:r>
              <a:rPr lang="ar-EG" sz="3200" dirty="0">
                <a:solidFill>
                  <a:prstClr val="black"/>
                </a:solidFill>
                <a:effectLst>
                  <a:outerShdw blurRad="38100" dist="38100" dir="2700000" algn="tl">
                    <a:srgbClr val="000000">
                      <a:alpha val="43137"/>
                    </a:srgbClr>
                  </a:outerShdw>
                </a:effectLst>
              </a:rPr>
              <a:t>تقوم استراتيجية لوفاز على مدخل سلوكي قائم على التحليل التطبيقي للسلوك </a:t>
            </a:r>
            <a:r>
              <a:rPr lang="en-US" sz="3200" dirty="0">
                <a:solidFill>
                  <a:prstClr val="black"/>
                </a:solidFill>
                <a:effectLst>
                  <a:outerShdw blurRad="38100" dist="38100" dir="2700000" algn="tl">
                    <a:srgbClr val="000000">
                      <a:alpha val="43137"/>
                    </a:srgbClr>
                  </a:outerShdw>
                </a:effectLst>
              </a:rPr>
              <a:t>ABA</a:t>
            </a:r>
            <a:r>
              <a:rPr lang="ar-EG" sz="3200" dirty="0">
                <a:solidFill>
                  <a:prstClr val="black"/>
                </a:solidFill>
                <a:effectLst>
                  <a:outerShdw blurRad="38100" dist="38100" dir="2700000" algn="tl">
                    <a:srgbClr val="000000">
                      <a:alpha val="43137"/>
                    </a:srgbClr>
                  </a:outerShdw>
                </a:effectLst>
              </a:rPr>
              <a:t> وتتضمن الخطوات الآتية:</a:t>
            </a:r>
            <a:r>
              <a:rPr lang="ar-SA" sz="3200" dirty="0">
                <a:solidFill>
                  <a:prstClr val="black"/>
                </a:solidFill>
                <a:effectLst>
                  <a:outerShdw blurRad="38100" dist="38100" dir="2700000" algn="tl">
                    <a:srgbClr val="000000">
                      <a:alpha val="43137"/>
                    </a:srgbClr>
                  </a:outerShdw>
                </a:effectLst>
              </a:rPr>
              <a:t/>
            </a:r>
            <a:br>
              <a:rPr lang="ar-SA" sz="3200" dirty="0">
                <a:solidFill>
                  <a:prstClr val="black"/>
                </a:solidFill>
                <a:effectLst>
                  <a:outerShdw blurRad="38100" dist="38100" dir="2700000" algn="tl">
                    <a:srgbClr val="000000">
                      <a:alpha val="43137"/>
                    </a:srgbClr>
                  </a:outerShdw>
                </a:effectLst>
              </a:rPr>
            </a:br>
            <a:endParaRPr lang="en-US" sz="3200" dirty="0"/>
          </a:p>
        </p:txBody>
      </p:sp>
      <p:sp>
        <p:nvSpPr>
          <p:cNvPr id="3" name="Content Placeholder 2"/>
          <p:cNvSpPr>
            <a:spLocks noGrp="1"/>
          </p:cNvSpPr>
          <p:nvPr>
            <p:ph idx="1"/>
          </p:nvPr>
        </p:nvSpPr>
        <p:spPr/>
        <p:txBody>
          <a:bodyPr/>
          <a:lstStyle/>
          <a:p>
            <a:pPr algn="r"/>
            <a:endParaRPr lang="en-US" dirty="0"/>
          </a:p>
        </p:txBody>
      </p:sp>
      <p:sp>
        <p:nvSpPr>
          <p:cNvPr id="4" name="Flowchart: Alternate Process 3"/>
          <p:cNvSpPr/>
          <p:nvPr/>
        </p:nvSpPr>
        <p:spPr>
          <a:xfrm>
            <a:off x="600292" y="1628800"/>
            <a:ext cx="7860140" cy="1440160"/>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EG" sz="2800" dirty="0">
                <a:solidFill>
                  <a:schemeClr val="tx1"/>
                </a:solidFill>
              </a:rPr>
              <a:t>1- التحليل والقياس، وفيه يتم تحديد السلوك المراد إكسابه للطفل، وقياس تكرار أو مدة الحدوث.</a:t>
            </a:r>
            <a:endParaRPr lang="en-US" sz="2800" dirty="0">
              <a:solidFill>
                <a:schemeClr val="tx1"/>
              </a:solidFill>
            </a:endParaRPr>
          </a:p>
        </p:txBody>
      </p:sp>
      <p:sp>
        <p:nvSpPr>
          <p:cNvPr id="5" name="Flowchart: Alternate Process 4"/>
          <p:cNvSpPr/>
          <p:nvPr/>
        </p:nvSpPr>
        <p:spPr>
          <a:xfrm>
            <a:off x="642862" y="4725144"/>
            <a:ext cx="7714217" cy="1224135"/>
          </a:xfrm>
          <a:prstGeom prst="flowChartAlternateProcess">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EG" sz="2800" dirty="0">
                <a:solidFill>
                  <a:schemeClr val="tx1"/>
                </a:solidFill>
              </a:rPr>
              <a:t>3- تطوير المنهج الفردى: ويتضمن تسلسل الأهداف طويلة المدى وقصيرة المدى نتيجة للتقييم.</a:t>
            </a:r>
            <a:endParaRPr lang="en-US" sz="2800" dirty="0">
              <a:solidFill>
                <a:schemeClr val="tx1"/>
              </a:solidFill>
            </a:endParaRPr>
          </a:p>
        </p:txBody>
      </p:sp>
      <p:sp>
        <p:nvSpPr>
          <p:cNvPr id="6" name="Flowchart: Alternate Process 5"/>
          <p:cNvSpPr/>
          <p:nvPr/>
        </p:nvSpPr>
        <p:spPr>
          <a:xfrm>
            <a:off x="487968" y="3212976"/>
            <a:ext cx="7840421" cy="136815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EG" sz="2800" dirty="0">
                <a:solidFill>
                  <a:schemeClr val="tx1"/>
                </a:solidFill>
              </a:rPr>
              <a:t>2- تقييم حالة الطفل: والتأكد من ضبط جميع المتغيرات التي تدعم السلوك أو تعوقه.</a:t>
            </a:r>
            <a:endParaRPr lang="en-US" sz="2800" dirty="0">
              <a:solidFill>
                <a:schemeClr val="tx1"/>
              </a:solidFill>
            </a:endParaRPr>
          </a:p>
        </p:txBody>
      </p:sp>
    </p:spTree>
    <p:extLst>
      <p:ext uri="{BB962C8B-B14F-4D97-AF65-F5344CB8AC3E}">
        <p14:creationId xmlns:p14="http://schemas.microsoft.com/office/powerpoint/2010/main" val="297178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lstStyle/>
          <a:p>
            <a:pPr algn="r"/>
            <a:r>
              <a:rPr lang="ar-EG" dirty="0" smtClean="0"/>
              <a:t>*</a:t>
            </a:r>
            <a:endParaRPr lang="en-US" dirty="0"/>
          </a:p>
        </p:txBody>
      </p:sp>
      <p:sp>
        <p:nvSpPr>
          <p:cNvPr id="4" name="Title 4"/>
          <p:cNvSpPr>
            <a:spLocks noGrp="1"/>
          </p:cNvSpPr>
          <p:nvPr>
            <p:ph type="title"/>
          </p:nvPr>
        </p:nvSpPr>
        <p:spPr>
          <a:xfrm>
            <a:off x="547936" y="885329"/>
            <a:ext cx="7768480" cy="1463551"/>
          </a:xfrm>
          <a:prstGeom prst="flowChartAlternateProcess">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lgn="r" eaLnBrk="1" fontAlgn="auto" hangingPunct="1">
              <a:spcAft>
                <a:spcPts val="0"/>
              </a:spcAft>
              <a:defRPr/>
            </a:pPr>
            <a:r>
              <a:rPr lang="ar-EG" sz="2800" b="0" dirty="0" smtClean="0">
                <a:solidFill>
                  <a:schemeClr val="tx1"/>
                </a:solidFill>
                <a:effectLst/>
              </a:rPr>
              <a:t>4- انتقاء المعززات واستخدامها: وتتضمن التقييم المستمر وتحديد المعززات التي تزيد من دافعية الطفل.</a:t>
            </a:r>
            <a:endParaRPr lang="en-US" sz="2800" b="0" dirty="0">
              <a:solidFill>
                <a:schemeClr val="tx1"/>
              </a:solidFill>
              <a:effectLst/>
            </a:endParaRPr>
          </a:p>
        </p:txBody>
      </p:sp>
      <p:sp>
        <p:nvSpPr>
          <p:cNvPr id="5" name="Content Placeholder 5"/>
          <p:cNvSpPr txBox="1">
            <a:spLocks/>
          </p:cNvSpPr>
          <p:nvPr/>
        </p:nvSpPr>
        <p:spPr>
          <a:xfrm>
            <a:off x="395536" y="2564904"/>
            <a:ext cx="7848872" cy="1679575"/>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forceAA="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265176" indent="-265176" algn="r">
              <a:buFont typeface="Wingdings 2"/>
              <a:buChar char=""/>
              <a:defRPr/>
            </a:pPr>
            <a:r>
              <a:rPr lang="ar-EG" dirty="0" smtClean="0">
                <a:solidFill>
                  <a:schemeClr val="tx1"/>
                </a:solidFill>
              </a:rPr>
              <a:t>5- دعم التعميم: ويتضمن وضع خطة تفصيلية محددة حتى يتم التعبير عن المهارات الجديدة المكتسبة وفي أماكن مختلفة.</a:t>
            </a:r>
            <a:endParaRPr lang="en-US" dirty="0">
              <a:solidFill>
                <a:schemeClr val="tx1"/>
              </a:solidFill>
            </a:endParaRPr>
          </a:p>
        </p:txBody>
      </p:sp>
      <p:sp>
        <p:nvSpPr>
          <p:cNvPr id="6" name="Content Placeholder 5"/>
          <p:cNvSpPr txBox="1">
            <a:spLocks/>
          </p:cNvSpPr>
          <p:nvPr/>
        </p:nvSpPr>
        <p:spPr bwMode="auto">
          <a:xfrm>
            <a:off x="395536" y="4398467"/>
            <a:ext cx="7848872" cy="1831975"/>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algn="l" defTabSz="457200" rtl="0" eaLnBrk="0" fontAlgn="base" hangingPunct="0">
              <a:spcBef>
                <a:spcPct val="20000"/>
              </a:spcBef>
              <a:spcAft>
                <a:spcPts val="600"/>
              </a:spcAft>
              <a:buClr>
                <a:srgbClr val="688727"/>
              </a:buClr>
              <a:buSzPct val="145000"/>
              <a:buFont typeface="Arial" charset="0"/>
              <a:buChar char="•"/>
              <a:defRPr sz="2400" kern="1200">
                <a:solidFill>
                  <a:schemeClr val="lt1"/>
                </a:solidFill>
                <a:latin typeface="+mn-lt"/>
                <a:ea typeface="+mn-ea"/>
                <a:cs typeface="+mn-cs"/>
              </a:defRPr>
            </a:lvl1pPr>
            <a:lvl2pPr marL="742950" indent="-285750" algn="l" defTabSz="457200" rtl="0" eaLnBrk="0" fontAlgn="base" hangingPunct="0">
              <a:spcBef>
                <a:spcPct val="20000"/>
              </a:spcBef>
              <a:spcAft>
                <a:spcPts val="600"/>
              </a:spcAft>
              <a:buClr>
                <a:srgbClr val="688727"/>
              </a:buClr>
              <a:buSzPct val="145000"/>
              <a:buFont typeface="Arial" charset="0"/>
              <a:buChar char="•"/>
              <a:defRPr sz="2000" kern="1200">
                <a:solidFill>
                  <a:schemeClr val="lt1"/>
                </a:solidFill>
                <a:latin typeface="+mn-lt"/>
                <a:ea typeface="+mn-ea"/>
                <a:cs typeface="+mn-cs"/>
              </a:defRPr>
            </a:lvl2pPr>
            <a:lvl3pPr marL="1200150" indent="-285750" algn="l" defTabSz="457200" rtl="0" eaLnBrk="0" fontAlgn="base" hangingPunct="0">
              <a:spcBef>
                <a:spcPct val="20000"/>
              </a:spcBef>
              <a:spcAft>
                <a:spcPts val="600"/>
              </a:spcAft>
              <a:buClr>
                <a:srgbClr val="688727"/>
              </a:buClr>
              <a:buSzPct val="145000"/>
              <a:buFont typeface="Arial" charset="0"/>
              <a:buChar char="•"/>
              <a:defRPr kern="1200">
                <a:solidFill>
                  <a:schemeClr val="lt1"/>
                </a:solidFill>
                <a:latin typeface="+mn-lt"/>
                <a:ea typeface="+mn-ea"/>
                <a:cs typeface="+mn-cs"/>
              </a:defRPr>
            </a:lvl3pPr>
            <a:lvl4pPr marL="1543050" indent="-171450" algn="l" defTabSz="457200" rtl="0" eaLnBrk="0" fontAlgn="base" hangingPunct="0">
              <a:spcBef>
                <a:spcPct val="20000"/>
              </a:spcBef>
              <a:spcAft>
                <a:spcPts val="600"/>
              </a:spcAft>
              <a:buClr>
                <a:srgbClr val="688727"/>
              </a:buClr>
              <a:buSzPct val="145000"/>
              <a:buFont typeface="Arial" charset="0"/>
              <a:buChar char="•"/>
              <a:defRPr sz="1600" kern="1200">
                <a:solidFill>
                  <a:schemeClr val="lt1"/>
                </a:solidFill>
                <a:latin typeface="+mn-lt"/>
                <a:ea typeface="+mn-ea"/>
                <a:cs typeface="+mn-cs"/>
              </a:defRPr>
            </a:lvl4pPr>
            <a:lvl5pPr marL="2000250" indent="-171450" algn="l" defTabSz="457200" rtl="0" eaLnBrk="0" fontAlgn="base" hangingPunct="0">
              <a:spcBef>
                <a:spcPct val="20000"/>
              </a:spcBef>
              <a:spcAft>
                <a:spcPts val="600"/>
              </a:spcAft>
              <a:buClr>
                <a:srgbClr val="688727"/>
              </a:buClr>
              <a:buSzPct val="145000"/>
              <a:buFont typeface="Arial" charset="0"/>
              <a:buChar char="•"/>
              <a:defRPr sz="1400" kern="1200">
                <a:solidFill>
                  <a:schemeClr val="lt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lt1"/>
                </a:solidFill>
                <a:effectLst/>
                <a:latin typeface="+mn-lt"/>
                <a:ea typeface="+mn-ea"/>
                <a:cs typeface="+mn-cs"/>
              </a:defRPr>
            </a:lvl9pPr>
          </a:lstStyle>
          <a:p>
            <a:pPr algn="r">
              <a:defRPr/>
            </a:pPr>
            <a:r>
              <a:rPr lang="ar-EG" sz="2800" dirty="0" smtClean="0">
                <a:solidFill>
                  <a:schemeClr val="tx1"/>
                </a:solidFill>
              </a:rPr>
              <a:t>6- انتقاء أساليب التدخل : ويتضمن انتقاء الأسلوب التعليمي أو المدخل التعليمي الخاص بالمهارات المستهدفة والسلوكيات المحددة الخاصة بكل طفل على حدة.</a:t>
            </a:r>
            <a:endParaRPr lang="en-US" sz="2800" dirty="0">
              <a:solidFill>
                <a:schemeClr val="tx1"/>
              </a:solidFill>
            </a:endParaRPr>
          </a:p>
        </p:txBody>
      </p:sp>
    </p:spTree>
    <p:extLst>
      <p:ext uri="{BB962C8B-B14F-4D97-AF65-F5344CB8AC3E}">
        <p14:creationId xmlns:p14="http://schemas.microsoft.com/office/powerpoint/2010/main" val="412755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altLang="en-US" sz="9800" dirty="0" smtClean="0">
                <a:solidFill>
                  <a:schemeClr val="accent5"/>
                </a:solidFill>
                <a:effectLst>
                  <a:outerShdw blurRad="38100" dist="38100" dir="2700000" algn="tl">
                    <a:srgbClr val="000000">
                      <a:alpha val="43137"/>
                    </a:srgbClr>
                  </a:outerShdw>
                </a:effectLst>
              </a:rPr>
              <a:t>نشاط</a:t>
            </a:r>
            <a:endParaRPr lang="en-US" dirty="0"/>
          </a:p>
        </p:txBody>
      </p:sp>
      <p:sp>
        <p:nvSpPr>
          <p:cNvPr id="3" name="Content Placeholder 2"/>
          <p:cNvSpPr>
            <a:spLocks noGrp="1"/>
          </p:cNvSpPr>
          <p:nvPr>
            <p:ph idx="1"/>
          </p:nvPr>
        </p:nvSpPr>
        <p:spPr/>
        <p:txBody>
          <a:bodyPr>
            <a:normAutofit/>
          </a:bodyPr>
          <a:lstStyle/>
          <a:p>
            <a:pPr lvl="0" algn="ctr"/>
            <a:r>
              <a:rPr lang="ar-SA" sz="6600" b="1" dirty="0" smtClean="0">
                <a:effectLst>
                  <a:outerShdw blurRad="38100" dist="38100" dir="2700000" algn="tl">
                    <a:srgbClr val="000000">
                      <a:alpha val="43137"/>
                    </a:srgbClr>
                  </a:outerShdw>
                </a:effectLst>
              </a:rPr>
              <a:t>قم بعمل </a:t>
            </a:r>
            <a:r>
              <a:rPr lang="ar-EG" sz="6600" b="1" dirty="0" smtClean="0">
                <a:effectLst>
                  <a:outerShdw blurRad="38100" dist="38100" dir="2700000" algn="tl">
                    <a:srgbClr val="000000">
                      <a:alpha val="43137"/>
                    </a:srgbClr>
                  </a:outerShdw>
                </a:effectLst>
              </a:rPr>
              <a:t>نموذج تعليمي للتلاميذ ذوى الأوتيزم </a:t>
            </a:r>
            <a:r>
              <a:rPr lang="ar-SA" sz="6600" b="1" dirty="0" smtClean="0">
                <a:effectLst>
                  <a:outerShdw blurRad="38100" dist="38100" dir="2700000" algn="tl">
                    <a:srgbClr val="000000">
                      <a:alpha val="43137"/>
                    </a:srgbClr>
                  </a:outerShdw>
                </a:effectLst>
              </a:rPr>
              <a:t>وفقاً لاستراتيجية </a:t>
            </a:r>
            <a:r>
              <a:rPr lang="ar-EG" sz="6600" b="1" dirty="0" smtClean="0">
                <a:effectLst>
                  <a:outerShdw blurRad="38100" dist="38100" dir="2700000" algn="tl">
                    <a:srgbClr val="000000">
                      <a:alpha val="43137"/>
                    </a:srgbClr>
                  </a:outerShdw>
                </a:effectLst>
              </a:rPr>
              <a:t>لوفاز</a:t>
            </a:r>
          </a:p>
          <a:p>
            <a:pPr algn="ctr"/>
            <a:endParaRPr lang="en-US" sz="6600" dirty="0"/>
          </a:p>
        </p:txBody>
      </p:sp>
    </p:spTree>
    <p:extLst>
      <p:ext uri="{BB962C8B-B14F-4D97-AF65-F5344CB8AC3E}">
        <p14:creationId xmlns:p14="http://schemas.microsoft.com/office/powerpoint/2010/main" val="3355971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309</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جامعة بنها كلية التربية  قسم المناهج وطرق التدريس وتكنولوجيا التعليم  </vt:lpstr>
      <vt:lpstr>استكمالاً لما تم دراسته في المحاضرات السابقة </vt:lpstr>
      <vt:lpstr>ثانياً: استراتيجية لوفاز</vt:lpstr>
      <vt:lpstr>تابع: استراتيجية لوفاز</vt:lpstr>
      <vt:lpstr> تقوم استراتيجية لوفاز على مدخل سلوكي قائم على التحليل التطبيقي للسلوك ABA وتتضمن الخطوات الآتية: </vt:lpstr>
      <vt:lpstr>4- انتقاء المعززات واستخدامها: وتتضمن التقييم المستمر وتحديد المعززات التي تزيد من دافعية الطفل.</vt:lpstr>
      <vt:lpstr>نشاط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2</cp:revision>
  <dcterms:created xsi:type="dcterms:W3CDTF">2020-03-18T08:05:20Z</dcterms:created>
  <dcterms:modified xsi:type="dcterms:W3CDTF">2020-03-18T08:19:23Z</dcterms:modified>
</cp:coreProperties>
</file>